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9" r:id="rId4"/>
    <p:sldId id="25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82" r:id="rId14"/>
    <p:sldId id="279" r:id="rId15"/>
    <p:sldId id="280" r:id="rId16"/>
    <p:sldId id="281" r:id="rId1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AB3C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83968" autoAdjust="0"/>
  </p:normalViewPr>
  <p:slideViewPr>
    <p:cSldViewPr snapToGrid="0">
      <p:cViewPr varScale="1">
        <p:scale>
          <a:sx n="114" d="100"/>
          <a:sy n="114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27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DA5BB69-4433-4F1D-B4AD-3F351862C0A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2019-05-23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3F7AA83-DE31-4E93-AB07-EF7FB05F667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29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7E4DE1BD-5A3B-48A0-BBB4-135AE1DF5DD1}" type="datetime1">
              <a:rPr lang="ko-KR" altLang="en-US" smtClean="0"/>
              <a:pPr algn="r"/>
              <a:t>2019-05-23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935E2820-AFE1-45FA-949E-17BDB534E1DC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9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algn="r" rtl="0"/>
            <a:fld id="{935E2820-AFE1-45FA-949E-17BDB534E1DC}" type="slidenum">
              <a:rPr lang="en-US" smtClean="0"/>
              <a:pPr algn="r" rtl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algn="r" rtl="0"/>
            <a:fld id="{77542409-6A04-4DC6-AC3A-D3758287A8F2}" type="slidenum">
              <a:rPr lang="en-US" smtClean="0"/>
              <a:pPr algn="r" rtl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3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algn="r" rtl="0"/>
            <a:fld id="{935E2820-AFE1-45FA-949E-17BDB534E1DC}" type="slidenum">
              <a:rPr lang="en-US" smtClean="0"/>
              <a:pPr algn="r" rtl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4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35E2820-AFE1-45FA-949E-17BDB534E1DC}" type="slidenum">
              <a:rPr lang="en-US" altLang="ko-KR" smtClean="0"/>
              <a:pPr algn="r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583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3" y="304800"/>
            <a:ext cx="7091361" cy="2793906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213" y="3108804"/>
            <a:ext cx="7091361" cy="8382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E1B42F-A404-4DC0-B9DF-8ADEB4A9E247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9054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2998845-2222-48BE-AE07-8BAD69799613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66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865014" y="304801"/>
            <a:ext cx="1715800" cy="5410200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209800" y="304801"/>
            <a:ext cx="7502814" cy="5410200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FE7CBD-C498-432D-8286-CC40D06EB781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497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3BEC92-84C6-4586-BE4B-5D24E1BDAF96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99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80013" y="1600200"/>
            <a:ext cx="6400801" cy="2486025"/>
          </a:xfrm>
        </p:spPr>
        <p:txBody>
          <a:bodyPr rtlCol="0" anchor="b">
            <a:normAutofit/>
          </a:bodyPr>
          <a:lstStyle>
            <a:lvl1pPr algn="l" rtl="0">
              <a:defRPr sz="52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180011" y="4105029"/>
            <a:ext cx="6400801" cy="914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>
                <a:solidFill>
                  <a:schemeClr val="accent2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6B57C3-0B05-44ED-BB13-CC9F3C0E4227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91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208213" y="1600200"/>
            <a:ext cx="4572000" cy="4114800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008813" y="1600200"/>
            <a:ext cx="4572000" cy="4114800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ADDBE33-0718-4FDC-ADDC-455716E5C86C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75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4572000" cy="823912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208213" y="2505075"/>
            <a:ext cx="4572000" cy="3337560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008813" y="1600200"/>
            <a:ext cx="4572000" cy="823912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008813" y="2505075"/>
            <a:ext cx="4572000" cy="3337560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39DAE56-7DFF-4C69-921A-B2DA641CB7AC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04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C5FFE8-7428-4F8C-99EA-F8938669F3AC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30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4D020B4-EE84-4824-9D18-097E003DB33D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52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rtlCol="0" anchor="b">
            <a:normAutofit/>
          </a:bodyPr>
          <a:lstStyle>
            <a:lvl1pPr algn="l" rtl="0">
              <a:defRPr sz="2600">
                <a:solidFill>
                  <a:schemeClr val="accent2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3813" y="533400"/>
            <a:ext cx="6858000" cy="4800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000"/>
              </a:spcBef>
              <a:buNone/>
              <a:defRPr sz="14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DAE899-EF60-4368-827B-9EACCD7692B5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70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rtlCol="0" anchor="b">
            <a:normAutofit/>
          </a:bodyPr>
          <a:lstStyle>
            <a:lvl1pPr algn="l" rtl="0">
              <a:defRPr sz="26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293812" y="533400"/>
            <a:ext cx="6858001" cy="4800600"/>
          </a:xfrm>
          <a:prstGeom prst="roundRect">
            <a:avLst>
              <a:gd name="adj" fmla="val 440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 hasCustomPrompt="1"/>
          </p:nvPr>
        </p:nvSpPr>
        <p:spPr>
          <a:xfrm>
            <a:off x="1408112" y="647700"/>
            <a:ext cx="6629400" cy="4572000"/>
          </a:xfrm>
          <a:prstGeom prst="roundRect">
            <a:avLst>
              <a:gd name="adj" fmla="val 3725"/>
            </a:avLst>
          </a:prstGeom>
        </p:spPr>
        <p:txBody>
          <a:bodyPr tIns="914400" rtlCol="0">
            <a:normAutofit/>
          </a:bodyPr>
          <a:lstStyle>
            <a:lvl1pPr marL="0" indent="0" algn="ctr" rtl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dirty="0"/>
              <a:t>그림을 추가하려면 아이콘을 클릭하세요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00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D92B5A5-A5CC-498F-BC7C-C4B8C041FFC1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FDBFFB2-86D9-4B8F-A59A-553A60B94BBE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30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9372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53576" y="6505078"/>
            <a:ext cx="9640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463D116-37D5-439C-8D68-B60CAC89AA25}" type="datetime1">
              <a:rPr lang="ko-KR" altLang="en-US" smtClean="0"/>
              <a:pPr/>
              <a:t>2019-05-23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280159" y="6505078"/>
            <a:ext cx="687641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80814" y="6280298"/>
            <a:ext cx="533399" cy="349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100" b="1">
                <a:solidFill>
                  <a:srgbClr val="AB3C1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FDBFFB2-86D9-4B8F-A59A-553A60B94BB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2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INTERRUPT</a:t>
            </a:r>
            <a:b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065213" y="2446072"/>
            <a:ext cx="7265055" cy="1454808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solidFill>
                  <a:srgbClr val="595959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FND </a:t>
            </a:r>
            <a:r>
              <a:rPr lang="ko-KR" altLang="en-US" dirty="0">
                <a:solidFill>
                  <a:srgbClr val="595959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동작 </a:t>
            </a:r>
            <a:r>
              <a:rPr lang="en-US" altLang="ko-KR" dirty="0">
                <a:solidFill>
                  <a:srgbClr val="595959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Segment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0D2DCC-1F71-4704-956C-C5CA20B22C82}"/>
              </a:ext>
            </a:extLst>
          </p:cNvPr>
          <p:cNvSpPr/>
          <p:nvPr/>
        </p:nvSpPr>
        <p:spPr>
          <a:xfrm>
            <a:off x="1157681" y="3514987"/>
            <a:ext cx="2650921" cy="998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5D4402-D13F-4DC8-8E1D-8A6696503381}"/>
              </a:ext>
            </a:extLst>
          </p:cNvPr>
          <p:cNvSpPr/>
          <p:nvPr/>
        </p:nvSpPr>
        <p:spPr>
          <a:xfrm>
            <a:off x="1065213" y="4014132"/>
            <a:ext cx="2650921" cy="864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595959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PMOD </a:t>
            </a:r>
            <a:r>
              <a:rPr lang="ko-KR" altLang="en-US">
                <a:solidFill>
                  <a:srgbClr val="595959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동아리</a:t>
            </a:r>
            <a:r>
              <a:rPr lang="en-US" altLang="ko-KR">
                <a:solidFill>
                  <a:srgbClr val="595959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(</a:t>
            </a:r>
            <a:r>
              <a:rPr lang="ko-KR" altLang="en-US">
                <a:solidFill>
                  <a:srgbClr val="595959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연구실</a:t>
            </a:r>
            <a:r>
              <a:rPr lang="en-US" altLang="ko-KR">
                <a:solidFill>
                  <a:srgbClr val="595959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)</a:t>
            </a:r>
            <a:endParaRPr lang="en-US" altLang="ko-KR" dirty="0">
              <a:solidFill>
                <a:srgbClr val="595959"/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r>
              <a:rPr lang="ko-KR" altLang="en-US" dirty="0">
                <a:solidFill>
                  <a:srgbClr val="595959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전자공학과 배승재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5C19C-E3CD-4A56-AD24-CA882B73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인터럽트 마스크 레지스터 </a:t>
            </a:r>
            <a:r>
              <a:rPr lang="en-US" altLang="ko-KR" dirty="0"/>
              <a:t>: EIMSK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C270C-CFDF-42A4-B6CC-D9394722D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638" y="1371600"/>
            <a:ext cx="9372600" cy="4114800"/>
          </a:xfrm>
        </p:spPr>
        <p:txBody>
          <a:bodyPr/>
          <a:lstStyle/>
          <a:p>
            <a:r>
              <a:rPr lang="ko-KR" altLang="en-US" dirty="0"/>
              <a:t>개별적인 인터럽트 허용</a:t>
            </a:r>
            <a:r>
              <a:rPr lang="en-US" altLang="ko-KR" dirty="0"/>
              <a:t>/</a:t>
            </a:r>
            <a:r>
              <a:rPr lang="ko-KR" altLang="en-US" dirty="0"/>
              <a:t>금지</a:t>
            </a:r>
            <a:endParaRPr lang="en-US" altLang="ko-KR" dirty="0"/>
          </a:p>
          <a:p>
            <a:r>
              <a:rPr lang="ko-KR" altLang="en-US" dirty="0"/>
              <a:t>허용 </a:t>
            </a:r>
            <a:r>
              <a:rPr lang="en-US" altLang="ko-KR" dirty="0"/>
              <a:t>1 ,</a:t>
            </a:r>
            <a:r>
              <a:rPr lang="ko-KR" altLang="en-US" dirty="0"/>
              <a:t>금지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443EA7-C6E6-4887-8867-A4483D12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38" y="2776670"/>
            <a:ext cx="76200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88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991A4-C0C0-4E72-B7B3-7FBAA3034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인터럽트 플래그 레지스터 </a:t>
            </a:r>
            <a:r>
              <a:rPr lang="en-US" altLang="ko-KR" dirty="0"/>
              <a:t>: EIFR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3325C-8AF1-463C-99B8-5DAB02285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INT7 ~ 0 </a:t>
            </a:r>
            <a:r>
              <a:rPr lang="ko-KR" altLang="en-US" dirty="0"/>
              <a:t>핀에 인터럽트 신호가 입력되어 해당 인터럽트가 발생 했음을 알리는 레지스터</a:t>
            </a:r>
            <a:endParaRPr lang="en-US" altLang="ko-KR" dirty="0"/>
          </a:p>
          <a:p>
            <a:r>
              <a:rPr lang="ko-KR" altLang="en-US" dirty="0"/>
              <a:t>인터럽트 </a:t>
            </a:r>
            <a:r>
              <a:rPr lang="ko-KR" altLang="en-US" dirty="0" err="1"/>
              <a:t>서비스루틴을</a:t>
            </a:r>
            <a:r>
              <a:rPr lang="ko-KR" altLang="en-US" dirty="0"/>
              <a:t> 수행하면 자동적으로 리셋</a:t>
            </a:r>
            <a:endParaRPr lang="en-US" altLang="ko-KR" dirty="0"/>
          </a:p>
          <a:p>
            <a:r>
              <a:rPr lang="ko-KR" altLang="en-US" dirty="0"/>
              <a:t>해당 플래그에 논리 </a:t>
            </a:r>
            <a:r>
              <a:rPr lang="en-US" altLang="ko-KR" dirty="0"/>
              <a:t>1</a:t>
            </a:r>
            <a:r>
              <a:rPr lang="ko-KR" altLang="en-US" dirty="0"/>
              <a:t>을 쓰면 플래그가 </a:t>
            </a:r>
            <a:r>
              <a:rPr lang="ko-KR" altLang="en-US" dirty="0" err="1"/>
              <a:t>지워짐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E6BBD6-5882-4363-B87A-DA4927F1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3962400"/>
            <a:ext cx="75342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54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F35AE-FB7B-4FA8-A81A-1FF43B6AA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372600" cy="1200416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회로도</a:t>
            </a:r>
            <a:endParaRPr lang="ko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C99EDEB-74D3-4F34-A617-3B1FA0490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63" y="600208"/>
            <a:ext cx="6551037" cy="52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5D5050-CAA5-4C0A-870D-1AB78D7EF608}"/>
              </a:ext>
            </a:extLst>
          </p:cNvPr>
          <p:cNvSpPr/>
          <p:nvPr/>
        </p:nvSpPr>
        <p:spPr>
          <a:xfrm>
            <a:off x="3148012" y="1333500"/>
            <a:ext cx="5895975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rgbClr val="595959"/>
                </a:solidFill>
              </a:rPr>
              <a:t>구동영상</a:t>
            </a:r>
          </a:p>
        </p:txBody>
      </p:sp>
    </p:spTree>
    <p:extLst>
      <p:ext uri="{BB962C8B-B14F-4D97-AF65-F5344CB8AC3E}">
        <p14:creationId xmlns:p14="http://schemas.microsoft.com/office/powerpoint/2010/main" val="317714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190523_1328_52_853">
            <a:hlinkClick r:id="" action="ppaction://media"/>
            <a:extLst>
              <a:ext uri="{FF2B5EF4-FFF2-40B4-BE49-F238E27FC236}">
                <a16:creationId xmlns:a16="http://schemas.microsoft.com/office/drawing/2014/main" id="{AD5A526C-AE52-454B-87AE-58CCC2C413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3240" y="339380"/>
            <a:ext cx="9328557" cy="5629387"/>
          </a:xfrm>
        </p:spPr>
      </p:pic>
    </p:spTree>
    <p:extLst>
      <p:ext uri="{BB962C8B-B14F-4D97-AF65-F5344CB8AC3E}">
        <p14:creationId xmlns:p14="http://schemas.microsoft.com/office/powerpoint/2010/main" val="165481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5D5050-CAA5-4C0A-870D-1AB78D7EF608}"/>
              </a:ext>
            </a:extLst>
          </p:cNvPr>
          <p:cNvSpPr/>
          <p:nvPr/>
        </p:nvSpPr>
        <p:spPr>
          <a:xfrm>
            <a:off x="3148012" y="1333500"/>
            <a:ext cx="5895975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rgbClr val="595959"/>
                </a:solidFill>
              </a:rPr>
              <a:t>소스</a:t>
            </a:r>
          </a:p>
        </p:txBody>
      </p:sp>
    </p:spTree>
    <p:extLst>
      <p:ext uri="{BB962C8B-B14F-4D97-AF65-F5344CB8AC3E}">
        <p14:creationId xmlns:p14="http://schemas.microsoft.com/office/powerpoint/2010/main" val="293549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5D5050-CAA5-4C0A-870D-1AB78D7EF608}"/>
              </a:ext>
            </a:extLst>
          </p:cNvPr>
          <p:cNvSpPr/>
          <p:nvPr/>
        </p:nvSpPr>
        <p:spPr>
          <a:xfrm>
            <a:off x="3148012" y="1333500"/>
            <a:ext cx="5895975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rgbClr val="595959"/>
                </a:solidFill>
              </a:rPr>
              <a:t>감사합니다</a:t>
            </a:r>
            <a:r>
              <a:rPr lang="en-US" altLang="ko-KR" sz="8800" dirty="0">
                <a:solidFill>
                  <a:srgbClr val="595959"/>
                </a:solidFill>
              </a:rPr>
              <a:t>.</a:t>
            </a:r>
            <a:endParaRPr lang="ko-KR" altLang="en-US" sz="8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256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983" y="288022"/>
            <a:ext cx="9372600" cy="120041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0983" y="1533970"/>
            <a:ext cx="9372600" cy="4114800"/>
          </a:xfrm>
        </p:spPr>
        <p:txBody>
          <a:bodyPr rtlCol="0"/>
          <a:lstStyle/>
          <a:p>
            <a:pPr rtl="0"/>
            <a:r>
              <a:rPr lang="ko-KR" altLang="en-US" sz="28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인터럽트</a:t>
            </a:r>
            <a:endParaRPr lang="en-US" altLang="ko-KR" sz="28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sz="28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인터럽트 허용</a:t>
            </a:r>
            <a:r>
              <a:rPr lang="en-US" altLang="ko-KR" sz="28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/</a:t>
            </a:r>
            <a:r>
              <a:rPr lang="ko-KR" altLang="en-US" sz="28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금지</a:t>
            </a:r>
            <a:endParaRPr lang="en-US" altLang="ko-KR" sz="28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sz="28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외부 인터럽트</a:t>
            </a:r>
            <a:endParaRPr lang="en-US" altLang="ko-KR" sz="28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sz="28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회로도</a:t>
            </a:r>
            <a:endParaRPr lang="en-US" altLang="ko-KR" sz="28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sz="28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구동영상</a:t>
            </a:r>
            <a:endParaRPr lang="en-US" altLang="ko-KR" sz="28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marL="45720" indent="0" rtl="0">
              <a:buNone/>
            </a:pP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92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9554" y="0"/>
            <a:ext cx="9372600" cy="1200416"/>
          </a:xfrm>
        </p:spPr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인터럽트란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?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59846" y="1387770"/>
            <a:ext cx="8672308" cy="4114800"/>
          </a:xfrm>
        </p:spPr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어떤 사건이 발생하면 그때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CPU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에 알려서 처리요구를 하는 것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인터럽트가 발생하면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,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인터럽트를 받은 시점의 상태를 기억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저장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)</a:t>
            </a:r>
            <a:r>
              <a:rPr lang="ko-KR" altLang="en-US" dirty="0" err="1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시켜두고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처리를 시작함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marL="45720" indent="0" rtl="0">
              <a:buNone/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B937C5-1C2A-4486-B32D-A879FD4C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77" y="2588186"/>
            <a:ext cx="3884103" cy="353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6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750" y="0"/>
            <a:ext cx="9372600" cy="1200416"/>
          </a:xfrm>
        </p:spPr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인터럽트 허용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/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0597D-7290-45B7-8E53-9961C9335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875" y="1371600"/>
            <a:ext cx="9372600" cy="4114800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ko-KR" altLang="en-US" dirty="0"/>
              <a:t>필요성</a:t>
            </a:r>
            <a:endParaRPr lang="en-US" altLang="ko-KR" dirty="0"/>
          </a:p>
          <a:p>
            <a:r>
              <a:rPr lang="ko-KR" altLang="en-US" dirty="0"/>
              <a:t>아주 중요한 일을 수행할 때는 외부로부터 방해</a:t>
            </a:r>
            <a:r>
              <a:rPr lang="en-US" altLang="ko-KR" dirty="0"/>
              <a:t>(</a:t>
            </a:r>
            <a:r>
              <a:rPr lang="ko-KR" altLang="en-US" dirty="0"/>
              <a:t>인터럽트</a:t>
            </a:r>
            <a:r>
              <a:rPr lang="en-US" altLang="ko-KR" dirty="0"/>
              <a:t>)</a:t>
            </a:r>
            <a:r>
              <a:rPr lang="ko-KR" altLang="en-US" dirty="0"/>
              <a:t>를 받지 않도록 할 필요가 있음</a:t>
            </a:r>
            <a:endParaRPr lang="en-US" altLang="ko-KR" dirty="0"/>
          </a:p>
          <a:p>
            <a:pPr marL="45720" indent="0">
              <a:buNone/>
            </a:pPr>
            <a:r>
              <a:rPr lang="ko-KR" altLang="en-US" dirty="0"/>
              <a:t>사용법</a:t>
            </a:r>
            <a:endParaRPr lang="en-US" altLang="ko-KR" dirty="0"/>
          </a:p>
          <a:p>
            <a:r>
              <a:rPr lang="ko-KR" altLang="en-US" dirty="0"/>
              <a:t>각 인터럽트에 대해 인터럽트 마스크 비트가 존재하며 이를 사용하여 개별적으로 인터럽트 허용</a:t>
            </a:r>
            <a:r>
              <a:rPr lang="en-US" altLang="ko-KR" dirty="0"/>
              <a:t>/</a:t>
            </a:r>
            <a:r>
              <a:rPr lang="ko-KR" altLang="en-US" dirty="0"/>
              <a:t>금지를 </a:t>
            </a:r>
            <a:r>
              <a:rPr lang="ko-KR" altLang="en-US" dirty="0" err="1"/>
              <a:t>제어할수있다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WinAVR</a:t>
            </a:r>
            <a:r>
              <a:rPr lang="ko-KR" altLang="en-US" dirty="0"/>
              <a:t>에서 먼저 헤더 파일 </a:t>
            </a:r>
            <a:r>
              <a:rPr lang="en-US" altLang="ko-KR" dirty="0"/>
              <a:t>“</a:t>
            </a:r>
            <a:r>
              <a:rPr lang="en-US" altLang="ko-KR" dirty="0" err="1"/>
              <a:t>avr</a:t>
            </a:r>
            <a:r>
              <a:rPr lang="en-US" altLang="ko-KR" dirty="0"/>
              <a:t>/</a:t>
            </a:r>
            <a:r>
              <a:rPr lang="en-US" altLang="ko-KR" dirty="0" err="1"/>
              <a:t>interrupt.h</a:t>
            </a:r>
            <a:r>
              <a:rPr lang="en-US" altLang="ko-KR" dirty="0"/>
              <a:t>”</a:t>
            </a:r>
            <a:r>
              <a:rPr lang="ko-KR" altLang="en-US" dirty="0"/>
              <a:t>를 포함하고 다음 함수를 호출하면 인터럽트를 허용</a:t>
            </a:r>
            <a:r>
              <a:rPr lang="en-US" altLang="ko-KR" dirty="0"/>
              <a:t>/</a:t>
            </a:r>
            <a:r>
              <a:rPr lang="ko-KR" altLang="en-US" dirty="0"/>
              <a:t>금지할 수 있다</a:t>
            </a:r>
            <a:r>
              <a:rPr lang="en-US" altLang="ko-KR" dirty="0"/>
              <a:t>.</a:t>
            </a:r>
          </a:p>
          <a:p>
            <a:pPr marL="45720" indent="0" algn="ctr">
              <a:buNone/>
            </a:pPr>
            <a:r>
              <a:rPr lang="en-US" altLang="ko-KR" dirty="0">
                <a:solidFill>
                  <a:schemeClr val="tx2"/>
                </a:solidFill>
              </a:rPr>
              <a:t>sei();		</a:t>
            </a:r>
            <a:r>
              <a:rPr lang="ko-KR" altLang="en-US" dirty="0">
                <a:solidFill>
                  <a:schemeClr val="tx2"/>
                </a:solidFill>
              </a:rPr>
              <a:t>인터럽트 허용</a:t>
            </a:r>
            <a:endParaRPr lang="en-US" altLang="ko-KR" dirty="0">
              <a:solidFill>
                <a:schemeClr val="tx2"/>
              </a:solidFill>
            </a:endParaRPr>
          </a:p>
          <a:p>
            <a:pPr marL="45720" indent="0" algn="ctr">
              <a:buNone/>
            </a:pPr>
            <a:r>
              <a:rPr lang="en-US" altLang="ko-KR" dirty="0" err="1">
                <a:solidFill>
                  <a:schemeClr val="tx2"/>
                </a:solidFill>
              </a:rPr>
              <a:t>Cli</a:t>
            </a:r>
            <a:r>
              <a:rPr lang="en-US" altLang="ko-KR" dirty="0">
                <a:solidFill>
                  <a:schemeClr val="tx2"/>
                </a:solidFill>
              </a:rPr>
              <a:t>();		</a:t>
            </a:r>
            <a:r>
              <a:rPr lang="ko-KR" altLang="en-US" dirty="0">
                <a:solidFill>
                  <a:schemeClr val="tx2"/>
                </a:solidFill>
              </a:rPr>
              <a:t>인터럽트 금지</a:t>
            </a:r>
            <a:endParaRPr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50610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37AFA-A51F-4AE3-BC0A-E24D2E60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82" y="0"/>
            <a:ext cx="9372600" cy="1200416"/>
          </a:xfrm>
        </p:spPr>
        <p:txBody>
          <a:bodyPr/>
          <a:lstStyle/>
          <a:p>
            <a:r>
              <a:rPr lang="ko-KR" altLang="en-US" dirty="0"/>
              <a:t>인터럽트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8D6D5E-EA30-4CAD-8426-3341297E1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499532"/>
            <a:ext cx="9372600" cy="2426516"/>
          </a:xfrm>
          <a:ln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 marL="45720" indent="0">
              <a:buNone/>
            </a:pPr>
            <a:r>
              <a:rPr lang="en-US" altLang="ko-KR" dirty="0"/>
              <a:t>#include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avr</a:t>
            </a:r>
            <a:r>
              <a:rPr lang="en-US" altLang="ko-KR" dirty="0"/>
              <a:t>/</a:t>
            </a:r>
            <a:r>
              <a:rPr lang="en-US" altLang="ko-KR" dirty="0" err="1"/>
              <a:t>interrupt.h</a:t>
            </a:r>
            <a:r>
              <a:rPr lang="en-US" altLang="ko-KR" dirty="0"/>
              <a:t>&gt;		/ / </a:t>
            </a:r>
            <a:r>
              <a:rPr lang="ko-KR" altLang="en-US" dirty="0"/>
              <a:t>인터럽트 헤더 파일</a:t>
            </a:r>
            <a:endParaRPr lang="en-US" altLang="ko-KR" dirty="0"/>
          </a:p>
          <a:p>
            <a:pPr marL="45720" indent="0">
              <a:buNone/>
            </a:pPr>
            <a:r>
              <a:rPr lang="en-US" altLang="ko-KR" dirty="0"/>
              <a:t>ISR(vector)				/ / </a:t>
            </a:r>
            <a:r>
              <a:rPr lang="ko-KR" altLang="en-US" dirty="0"/>
              <a:t>인터럽트 처리 루틴</a:t>
            </a:r>
            <a:endParaRPr lang="en-US" altLang="ko-KR" dirty="0"/>
          </a:p>
          <a:p>
            <a:pPr marL="45720" indent="0">
              <a:buNone/>
            </a:pPr>
            <a:r>
              <a:rPr lang="en-US" altLang="ko-KR" dirty="0"/>
              <a:t>{</a:t>
            </a:r>
          </a:p>
          <a:p>
            <a:pPr marL="45720" indent="0">
              <a:buNone/>
            </a:pPr>
            <a:r>
              <a:rPr lang="en-US" altLang="ko-KR" dirty="0"/>
              <a:t>	/ / </a:t>
            </a:r>
            <a:r>
              <a:rPr lang="ko-KR" altLang="en-US" dirty="0"/>
              <a:t>여기에 인터럽트 </a:t>
            </a:r>
            <a:r>
              <a:rPr lang="ko-KR" altLang="en-US" dirty="0" err="1"/>
              <a:t>서비스루틴</a:t>
            </a:r>
            <a:r>
              <a:rPr lang="ko-KR" altLang="en-US" dirty="0"/>
              <a:t> 코드를 삽입할 것</a:t>
            </a:r>
            <a:endParaRPr lang="en-US" altLang="ko-KR" dirty="0"/>
          </a:p>
          <a:p>
            <a:pPr marL="4572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53F719-13DE-499F-A0EE-49EE7E5CA472}"/>
              </a:ext>
            </a:extLst>
          </p:cNvPr>
          <p:cNvSpPr/>
          <p:nvPr/>
        </p:nvSpPr>
        <p:spPr>
          <a:xfrm>
            <a:off x="1409700" y="3926048"/>
            <a:ext cx="7986319" cy="1806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</a:rPr>
              <a:t>인터럽트 </a:t>
            </a:r>
            <a:r>
              <a:rPr lang="ko-KR" altLang="en-US" dirty="0" err="1">
                <a:solidFill>
                  <a:schemeClr val="tx2"/>
                </a:solidFill>
              </a:rPr>
              <a:t>서비스루틴에는</a:t>
            </a:r>
            <a:r>
              <a:rPr lang="ko-KR" altLang="en-US" dirty="0">
                <a:solidFill>
                  <a:schemeClr val="tx2"/>
                </a:solidFill>
              </a:rPr>
              <a:t> 인터럽트 벡터 외에 어떠한 정보도 인자를 사용하여 </a:t>
            </a:r>
            <a:r>
              <a:rPr lang="ko-KR" altLang="en-US" dirty="0" err="1">
                <a:solidFill>
                  <a:schemeClr val="tx2"/>
                </a:solidFill>
              </a:rPr>
              <a:t>전달할수</a:t>
            </a:r>
            <a:r>
              <a:rPr lang="ko-KR" altLang="en-US" dirty="0">
                <a:solidFill>
                  <a:schemeClr val="tx2"/>
                </a:solidFill>
              </a:rPr>
              <a:t> 없다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</a:rPr>
              <a:t>인터럽트 </a:t>
            </a:r>
            <a:r>
              <a:rPr lang="ko-KR" altLang="en-US" dirty="0" err="1">
                <a:solidFill>
                  <a:schemeClr val="tx2"/>
                </a:solidFill>
              </a:rPr>
              <a:t>서비스루틴은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ko-KR" altLang="en-US" dirty="0" err="1">
                <a:solidFill>
                  <a:schemeClr val="tx2"/>
                </a:solidFill>
              </a:rPr>
              <a:t>반환값이</a:t>
            </a:r>
            <a:r>
              <a:rPr lang="ko-KR" altLang="en-US" dirty="0">
                <a:solidFill>
                  <a:schemeClr val="tx2"/>
                </a:solidFill>
              </a:rPr>
              <a:t> 없는 </a:t>
            </a:r>
            <a:r>
              <a:rPr lang="en-US" altLang="ko-KR" dirty="0">
                <a:solidFill>
                  <a:schemeClr val="tx2"/>
                </a:solidFill>
              </a:rPr>
              <a:t>void</a:t>
            </a:r>
            <a:r>
              <a:rPr lang="ko-KR" altLang="en-US" dirty="0">
                <a:solidFill>
                  <a:schemeClr val="tx2"/>
                </a:solidFill>
              </a:rPr>
              <a:t>형으로 작성된다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1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2200B-C6B5-43AC-B150-A82FE971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86" y="256202"/>
            <a:ext cx="2743201" cy="700132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인터럽트 벡터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8D1CE31-BD31-43C0-AFF8-561EED76F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149" y="587081"/>
            <a:ext cx="5659395" cy="53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18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6FDEA-98D5-4201-90D1-85B62000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9" y="0"/>
            <a:ext cx="9372600" cy="1200416"/>
          </a:xfrm>
        </p:spPr>
        <p:txBody>
          <a:bodyPr/>
          <a:lstStyle/>
          <a:p>
            <a:r>
              <a:rPr lang="ko-KR" altLang="en-US"/>
              <a:t>외부 인터럽트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0939E-4D30-4B13-8FDF-409FFC16B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1371600"/>
            <a:ext cx="9372600" cy="4114800"/>
          </a:xfrm>
        </p:spPr>
        <p:txBody>
          <a:bodyPr/>
          <a:lstStyle/>
          <a:p>
            <a:r>
              <a:rPr lang="ko-KR" altLang="en-US" dirty="0"/>
              <a:t>외부 인터럽트 레지스터 </a:t>
            </a:r>
            <a:r>
              <a:rPr lang="en-US" altLang="ko-KR" dirty="0"/>
              <a:t>A : EICRA</a:t>
            </a:r>
          </a:p>
          <a:p>
            <a:r>
              <a:rPr lang="ko-KR" altLang="en-US" dirty="0"/>
              <a:t>외부 인터럽트 레지스터 </a:t>
            </a:r>
            <a:r>
              <a:rPr lang="en-US" altLang="ko-KR" dirty="0"/>
              <a:t>B : EICRB</a:t>
            </a:r>
          </a:p>
          <a:p>
            <a:r>
              <a:rPr lang="ko-KR" altLang="en-US" dirty="0"/>
              <a:t>외부 인터럽트 마스크 레지스터 </a:t>
            </a:r>
            <a:r>
              <a:rPr lang="en-US" altLang="ko-KR" dirty="0"/>
              <a:t>: EIMSK</a:t>
            </a:r>
          </a:p>
          <a:p>
            <a:r>
              <a:rPr lang="ko-KR" altLang="en-US" dirty="0"/>
              <a:t>외부 인터럽트 플래그 레지스터 </a:t>
            </a:r>
            <a:r>
              <a:rPr lang="en-US" altLang="ko-KR" dirty="0"/>
              <a:t>: EIFR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37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B5487-CF7B-4EF8-AEC0-FCE49E5F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인터럽트 </a:t>
            </a:r>
            <a:r>
              <a:rPr lang="ko-KR" altLang="en-US" dirty="0">
                <a:solidFill>
                  <a:srgbClr val="595959"/>
                </a:solidFill>
              </a:rPr>
              <a:t>레지스터</a:t>
            </a:r>
            <a:r>
              <a:rPr lang="ko-KR" altLang="en-US" dirty="0"/>
              <a:t> </a:t>
            </a:r>
            <a:r>
              <a:rPr lang="en-US" altLang="ko-KR" dirty="0"/>
              <a:t>A : ECRIA</a:t>
            </a:r>
            <a:br>
              <a:rPr lang="en-US" altLang="ko-KR" dirty="0"/>
            </a:br>
            <a:r>
              <a:rPr lang="en-US" altLang="ko-KR" dirty="0"/>
              <a:t>(INT0,INT1,INT2,INT3)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10E255-3BCB-4A0A-B22F-A1B5BEA83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299" y="2381516"/>
            <a:ext cx="6554671" cy="30423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73D49A-0446-4F31-923D-6A6FEAB4DCA0}"/>
              </a:ext>
            </a:extLst>
          </p:cNvPr>
          <p:cNvSpPr/>
          <p:nvPr/>
        </p:nvSpPr>
        <p:spPr>
          <a:xfrm>
            <a:off x="1636713" y="1505216"/>
            <a:ext cx="5591175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95959"/>
                </a:solidFill>
              </a:rPr>
              <a:t>인터럽트 신호 감지 방법 설정 레지스터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BC6AC-22A7-4327-A76E-9FCE1192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970" y="2381516"/>
            <a:ext cx="2933700" cy="30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1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7E0F1-7644-441F-8838-53F4E859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인터럽트 레지스터 </a:t>
            </a:r>
            <a:r>
              <a:rPr lang="en-US" altLang="ko-KR" dirty="0"/>
              <a:t>B : ECRIB</a:t>
            </a:r>
            <a:br>
              <a:rPr lang="en-US" altLang="ko-KR" dirty="0"/>
            </a:br>
            <a:r>
              <a:rPr lang="en-US" altLang="ko-KR" dirty="0"/>
              <a:t>(INT4,INT5,INT6,INT7)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29D4FD-269C-4833-A8BE-B6CC2F76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33613"/>
            <a:ext cx="6754812" cy="30379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F84778-7BA3-432A-B199-2B1448412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812" y="2233613"/>
            <a:ext cx="2695575" cy="30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5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놀고 있는 어린이 16x9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253_TF03461883" id="{881849DD-A16F-46A6-A2D6-A404C7974AA9}" vid="{6A42572F-F090-4434-B467-5580A58400F8}"/>
    </a:ext>
  </a:extLst>
</a:theme>
</file>

<file path=ppt/theme/theme2.xml><?xml version="1.0" encoding="utf-8"?>
<a:theme xmlns:a="http://schemas.openxmlformats.org/drawingml/2006/main" name="Office 테마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어린이 놀이 학습 프레젠테이션 디자인(만화 그림, 와이드스크린)</Template>
  <TotalTime>77</TotalTime>
  <Words>221</Words>
  <Application>Microsoft Office PowerPoint</Application>
  <PresentationFormat>와이드스크린</PresentationFormat>
  <Paragraphs>54</Paragraphs>
  <Slides>16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Malgun Gothic</vt:lpstr>
      <vt:lpstr>Malgun Gothic</vt:lpstr>
      <vt:lpstr>Arial</vt:lpstr>
      <vt:lpstr>Euphemia</vt:lpstr>
      <vt:lpstr>Wingdings</vt:lpstr>
      <vt:lpstr>놀고 있는 어린이 16x9</vt:lpstr>
      <vt:lpstr>INTERRUPT </vt:lpstr>
      <vt:lpstr>목차</vt:lpstr>
      <vt:lpstr>인터럽트란?</vt:lpstr>
      <vt:lpstr>인터럽트 허용/금지</vt:lpstr>
      <vt:lpstr>인터럽트 사용법</vt:lpstr>
      <vt:lpstr>인터럽트 벡터</vt:lpstr>
      <vt:lpstr>외부 인터럽트</vt:lpstr>
      <vt:lpstr>외부 인터럽트 레지스터 A : ECRIA (INT0,INT1,INT2,INT3)</vt:lpstr>
      <vt:lpstr>외부 인터럽트 레지스터 B : ECRIB (INT4,INT5,INT6,INT7)</vt:lpstr>
      <vt:lpstr>외부 인터럽트 마스크 레지스터 : EIMSK </vt:lpstr>
      <vt:lpstr>외부 인터럽트 플래그 레지스터 : EIFR </vt:lpstr>
      <vt:lpstr>회로도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INTERRUPT </dc:title>
  <dc:creator>배 승재</dc:creator>
  <cp:lastModifiedBy>배 승재</cp:lastModifiedBy>
  <cp:revision>11</cp:revision>
  <dcterms:created xsi:type="dcterms:W3CDTF">2019-05-22T07:50:05Z</dcterms:created>
  <dcterms:modified xsi:type="dcterms:W3CDTF">2019-05-23T10:06:28Z</dcterms:modified>
</cp:coreProperties>
</file>